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7" r:id="rId12"/>
    <p:sldId id="265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51F0078-CB7F-4C0D-B6DA-7491B9841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98" d="100"/>
          <a:sy n="98" d="100"/>
        </p:scale>
        <p:origin x="413" y="72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377fd0f4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377fd0f4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364cc4ff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364cc4ff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2dc072a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2dc072a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2dc072a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2dc072a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377fd0f4b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377fd0f4b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1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20c04756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20c04756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20c04756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20c04756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20c40a6da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20c40a6da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20c40a6da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20c40a6da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20c04756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20c04756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20c04756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20c04756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20c40a6da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20c40a6da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20c40a6da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20c40a6da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20c40a6da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20c40a6da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377fd0f4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377fd0f4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2dc072a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2dc072a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2dc072a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2dc072a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44450" y="4444975"/>
            <a:ext cx="8255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20221337 조하나   20221325 권예진   20221302 이정아   20221304 김수하   20221335 이상윤</a:t>
            </a:r>
            <a:endParaRPr sz="1200" b="1" i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599288" y="974349"/>
            <a:ext cx="7945425" cy="2317201"/>
            <a:chOff x="583825" y="896874"/>
            <a:chExt cx="7945425" cy="2317201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583825" y="1135975"/>
              <a:ext cx="6754200" cy="2078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0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2900">
                  <a:solidFill>
                    <a:srgbClr val="0051D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IoT Platform Project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400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Smart Scooter System</a:t>
              </a:r>
              <a:endParaRPr sz="33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cxnSp>
          <p:nvCxnSpPr>
            <p:cNvPr id="57" name="Google Shape;57;p13"/>
            <p:cNvCxnSpPr/>
            <p:nvPr/>
          </p:nvCxnSpPr>
          <p:spPr>
            <a:xfrm>
              <a:off x="1415125" y="2962825"/>
              <a:ext cx="3439500" cy="0"/>
            </a:xfrm>
            <a:prstGeom prst="straightConnector1">
              <a:avLst/>
            </a:prstGeom>
            <a:noFill/>
            <a:ln w="19050" cap="flat" cmpd="sng">
              <a:solidFill>
                <a:srgbClr val="0051D7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58" name="Google Shape;58;p13"/>
            <p:cNvSpPr txBox="1"/>
            <p:nvPr/>
          </p:nvSpPr>
          <p:spPr>
            <a:xfrm>
              <a:off x="583825" y="2775775"/>
              <a:ext cx="831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300" b="1">
                  <a:solidFill>
                    <a:srgbClr val="0051D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Team 6</a:t>
              </a:r>
              <a:endParaRPr sz="13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59" name="Google Shape;59;p13"/>
            <p:cNvGrpSpPr/>
            <p:nvPr/>
          </p:nvGrpSpPr>
          <p:grpSpPr>
            <a:xfrm>
              <a:off x="4979103" y="2908825"/>
              <a:ext cx="488366" cy="108000"/>
              <a:chOff x="4968500" y="3124075"/>
              <a:chExt cx="426596" cy="108000"/>
            </a:xfrm>
          </p:grpSpPr>
          <p:sp>
            <p:nvSpPr>
              <p:cNvPr id="60" name="Google Shape;60;p13"/>
              <p:cNvSpPr/>
              <p:nvPr/>
            </p:nvSpPr>
            <p:spPr>
              <a:xfrm>
                <a:off x="4968500" y="3124075"/>
                <a:ext cx="107700" cy="108000"/>
              </a:xfrm>
              <a:prstGeom prst="ellipse">
                <a:avLst/>
              </a:prstGeom>
              <a:solidFill>
                <a:srgbClr val="0051D7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5127948" y="3124075"/>
                <a:ext cx="107700" cy="108000"/>
              </a:xfrm>
              <a:prstGeom prst="ellipse">
                <a:avLst/>
              </a:prstGeom>
              <a:solidFill>
                <a:srgbClr val="0051D7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287396" y="3124075"/>
                <a:ext cx="107700" cy="108000"/>
              </a:xfrm>
              <a:prstGeom prst="ellipse">
                <a:avLst/>
              </a:prstGeom>
              <a:solidFill>
                <a:srgbClr val="0051D7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63" name="Google Shape;63;p13"/>
            <p:cNvSpPr/>
            <p:nvPr/>
          </p:nvSpPr>
          <p:spPr>
            <a:xfrm>
              <a:off x="6269650" y="950125"/>
              <a:ext cx="2202000" cy="221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pic>
          <p:nvPicPr>
            <p:cNvPr id="64" name="Google Shape;64;p13"/>
            <p:cNvPicPr/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6212050" y="896874"/>
              <a:ext cx="2317200" cy="2317200"/>
            </a:xfrm>
            <a:prstGeom prst="ellipse">
              <a:avLst/>
            </a:prstGeom>
            <a:noFill/>
            <a:ln w="38100" cap="flat" cmpd="sng">
              <a:solidFill>
                <a:srgbClr val="0051D7"/>
              </a:solidFill>
              <a:prstDash val="solid"/>
              <a:round/>
              <a:headEnd w="sm" len="sm"/>
              <a:tailEnd w="sm" len="sm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/>
        </p:nvSpPr>
        <p:spPr>
          <a:xfrm>
            <a:off x="172525" y="100325"/>
            <a:ext cx="36480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출력 프로세스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5" name="Google Shape;295;p23"/>
          <p:cNvCxnSpPr/>
          <p:nvPr/>
        </p:nvCxnSpPr>
        <p:spPr>
          <a:xfrm>
            <a:off x="2442825" y="377875"/>
            <a:ext cx="62556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" name="Google Shape;296;p23"/>
          <p:cNvGrpSpPr/>
          <p:nvPr/>
        </p:nvGrpSpPr>
        <p:grpSpPr>
          <a:xfrm>
            <a:off x="298725" y="984325"/>
            <a:ext cx="8399700" cy="3570425"/>
            <a:chOff x="298850" y="902225"/>
            <a:chExt cx="8399700" cy="3570425"/>
          </a:xfrm>
        </p:grpSpPr>
        <p:sp>
          <p:nvSpPr>
            <p:cNvPr id="297" name="Google Shape;297;p23"/>
            <p:cNvSpPr/>
            <p:nvPr/>
          </p:nvSpPr>
          <p:spPr>
            <a:xfrm>
              <a:off x="298850" y="2864850"/>
              <a:ext cx="8399700" cy="1516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98850" y="902225"/>
              <a:ext cx="8399700" cy="1516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74081" y="1159188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Helmet ON</a:t>
              </a:r>
              <a:endParaRPr dirty="0"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874081" y="1755013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Weight ON</a:t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874081" y="3099738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Helmet ON</a:t>
              </a:r>
              <a:endParaRPr dirty="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874081" y="3695563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Weight OFF</a:t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61275" y="3099738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Helmet OFF</a:t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261275" y="3695563"/>
              <a:ext cx="1626000" cy="4509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Weight ON</a:t>
              </a:r>
              <a:endParaRPr/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16081" y="1407863"/>
              <a:ext cx="4107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IF</a:t>
              </a:r>
              <a:endParaRPr sz="19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416081" y="3376938"/>
              <a:ext cx="4107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IF</a:t>
              </a:r>
              <a:endParaRPr sz="19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307" name="Google Shape;307;p23"/>
            <p:cNvSpPr txBox="1"/>
            <p:nvPr/>
          </p:nvSpPr>
          <p:spPr>
            <a:xfrm>
              <a:off x="2641663" y="3376925"/>
              <a:ext cx="5757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dirty="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or</a:t>
              </a:r>
              <a:endParaRPr sz="1900" dirty="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cxnSp>
          <p:nvCxnSpPr>
            <p:cNvPr id="308" name="Google Shape;308;p23"/>
            <p:cNvCxnSpPr/>
            <p:nvPr/>
          </p:nvCxnSpPr>
          <p:spPr>
            <a:xfrm>
              <a:off x="3084251" y="1660463"/>
              <a:ext cx="1076700" cy="0"/>
            </a:xfrm>
            <a:prstGeom prst="straightConnector1">
              <a:avLst/>
            </a:prstGeom>
            <a:noFill/>
            <a:ln w="57150" cap="flat" cmpd="sng">
              <a:solidFill>
                <a:srgbClr val="1D43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09" name="Google Shape;309;p23"/>
            <p:cNvCxnSpPr/>
            <p:nvPr/>
          </p:nvCxnSpPr>
          <p:spPr>
            <a:xfrm>
              <a:off x="5099601" y="3602375"/>
              <a:ext cx="1076700" cy="0"/>
            </a:xfrm>
            <a:prstGeom prst="straightConnector1">
              <a:avLst/>
            </a:prstGeom>
            <a:noFill/>
            <a:ln w="57150" cap="flat" cmpd="sng">
              <a:solidFill>
                <a:srgbClr val="1D43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310" name="Google Shape;31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5875" y="2497850"/>
              <a:ext cx="2562675" cy="173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3"/>
            <p:cNvPicPr preferRelativeResize="0"/>
            <p:nvPr/>
          </p:nvPicPr>
          <p:blipFill rotWithShape="1">
            <a:blip r:embed="rId4">
              <a:alphaModFix/>
            </a:blip>
            <a:srcRect l="3484"/>
            <a:stretch/>
          </p:blipFill>
          <p:spPr>
            <a:xfrm rot="179271">
              <a:off x="4837023" y="1190007"/>
              <a:ext cx="658378" cy="940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3"/>
            <p:cNvSpPr txBox="1"/>
            <p:nvPr/>
          </p:nvSpPr>
          <p:spPr>
            <a:xfrm>
              <a:off x="5759275" y="1376525"/>
              <a:ext cx="11742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LED ON</a:t>
              </a:r>
              <a:endParaRPr sz="19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313" name="Google Shape;313;p23"/>
            <p:cNvSpPr txBox="1"/>
            <p:nvPr/>
          </p:nvSpPr>
          <p:spPr>
            <a:xfrm>
              <a:off x="6395950" y="3904750"/>
              <a:ext cx="16260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BUZZER ON</a:t>
              </a:r>
              <a:endParaRPr sz="19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다중 탑승자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9" name="Google Shape;319;p24"/>
          <p:cNvCxnSpPr/>
          <p:nvPr/>
        </p:nvCxnSpPr>
        <p:spPr>
          <a:xfrm>
            <a:off x="2682500" y="377350"/>
            <a:ext cx="6015900" cy="6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1" name="KakaoTalk_20240612_20092743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289538" y="849923"/>
            <a:ext cx="6564922" cy="3692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064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다중 탑승자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1" name="Google Shape;261;p22"/>
          <p:cNvCxnSpPr/>
          <p:nvPr/>
        </p:nvCxnSpPr>
        <p:spPr>
          <a:xfrm>
            <a:off x="2682500" y="377350"/>
            <a:ext cx="6015900" cy="6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22"/>
          <p:cNvSpPr/>
          <p:nvPr/>
        </p:nvSpPr>
        <p:spPr>
          <a:xfrm>
            <a:off x="944084" y="965025"/>
            <a:ext cx="1385700" cy="599100"/>
          </a:xfrm>
          <a:prstGeom prst="ellipse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3" name="Google Shape;263;p22"/>
          <p:cNvCxnSpPr>
            <a:stCxn id="262" idx="4"/>
          </p:cNvCxnSpPr>
          <p:nvPr/>
        </p:nvCxnSpPr>
        <p:spPr>
          <a:xfrm>
            <a:off x="1636934" y="1564125"/>
            <a:ext cx="0" cy="2718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22"/>
          <p:cNvSpPr/>
          <p:nvPr/>
        </p:nvSpPr>
        <p:spPr>
          <a:xfrm>
            <a:off x="405400" y="1835921"/>
            <a:ext cx="2463025" cy="684479"/>
          </a:xfrm>
          <a:prstGeom prst="flowChartDecision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하중 &lt; 기준 하중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405400" y="3008171"/>
            <a:ext cx="2463025" cy="684479"/>
          </a:xfrm>
          <a:prstGeom prst="flowChartDecision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 b="1" dirty="0">
                <a:latin typeface="Nanum Gothic"/>
                <a:ea typeface="Nanum Gothic"/>
                <a:cs typeface="Nanum Gothic"/>
                <a:sym typeface="Nanum Gothic"/>
              </a:rPr>
              <a:t>초음파 거리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 b="1" dirty="0">
                <a:latin typeface="Nanum Gothic"/>
                <a:ea typeface="Nanum Gothic"/>
                <a:cs typeface="Nanum Gothic"/>
                <a:sym typeface="Nanum Gothic"/>
              </a:rPr>
              <a:t> &lt; 기준 거리</a:t>
            </a:r>
            <a:endParaRPr sz="11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6" name="Google Shape;266;p22"/>
          <p:cNvCxnSpPr>
            <a:endCxn id="265" idx="0"/>
          </p:cNvCxnSpPr>
          <p:nvPr/>
        </p:nvCxnSpPr>
        <p:spPr>
          <a:xfrm>
            <a:off x="1636913" y="2520371"/>
            <a:ext cx="0" cy="4878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7" name="Google Shape;267;p22"/>
          <p:cNvSpPr/>
          <p:nvPr/>
        </p:nvSpPr>
        <p:spPr>
          <a:xfrm>
            <a:off x="405415" y="4243700"/>
            <a:ext cx="24630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서버 전송 변수 1 설정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8" name="Google Shape;268;p22"/>
          <p:cNvCxnSpPr>
            <a:stCxn id="265" idx="2"/>
            <a:endCxn id="267" idx="0"/>
          </p:cNvCxnSpPr>
          <p:nvPr/>
        </p:nvCxnSpPr>
        <p:spPr>
          <a:xfrm>
            <a:off x="1636913" y="3692650"/>
            <a:ext cx="0" cy="5511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9" name="Google Shape;269;p22"/>
          <p:cNvCxnSpPr/>
          <p:nvPr/>
        </p:nvCxnSpPr>
        <p:spPr>
          <a:xfrm>
            <a:off x="7333900" y="1815950"/>
            <a:ext cx="0" cy="2304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22"/>
          <p:cNvSpPr/>
          <p:nvPr/>
        </p:nvSpPr>
        <p:spPr>
          <a:xfrm>
            <a:off x="6102388" y="2046359"/>
            <a:ext cx="2463025" cy="684479"/>
          </a:xfrm>
          <a:prstGeom prst="flowChartDecision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TAS Upload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6102403" y="2953500"/>
            <a:ext cx="24630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서버 전송 변수 -&gt; 서버에 전송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2" name="Google Shape;272;p22"/>
          <p:cNvCxnSpPr>
            <a:endCxn id="271" idx="0"/>
          </p:cNvCxnSpPr>
          <p:nvPr/>
        </p:nvCxnSpPr>
        <p:spPr>
          <a:xfrm>
            <a:off x="7333903" y="2730900"/>
            <a:ext cx="0" cy="2226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3" name="Google Shape;273;p22"/>
          <p:cNvSpPr/>
          <p:nvPr/>
        </p:nvSpPr>
        <p:spPr>
          <a:xfrm>
            <a:off x="3009401" y="3637438"/>
            <a:ext cx="18924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서버 전송 변수 0 설정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4" name="Google Shape;274;p22"/>
          <p:cNvCxnSpPr>
            <a:endCxn id="273" idx="0"/>
          </p:cNvCxnSpPr>
          <p:nvPr/>
        </p:nvCxnSpPr>
        <p:spPr>
          <a:xfrm>
            <a:off x="3955601" y="2178238"/>
            <a:ext cx="0" cy="14592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" name="Google Shape;275;p22"/>
          <p:cNvCxnSpPr>
            <a:stCxn id="264" idx="3"/>
          </p:cNvCxnSpPr>
          <p:nvPr/>
        </p:nvCxnSpPr>
        <p:spPr>
          <a:xfrm>
            <a:off x="2868425" y="2178161"/>
            <a:ext cx="10956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2"/>
          <p:cNvCxnSpPr/>
          <p:nvPr/>
        </p:nvCxnSpPr>
        <p:spPr>
          <a:xfrm>
            <a:off x="2868425" y="4421911"/>
            <a:ext cx="25467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22"/>
          <p:cNvCxnSpPr/>
          <p:nvPr/>
        </p:nvCxnSpPr>
        <p:spPr>
          <a:xfrm rot="10800000">
            <a:off x="5405750" y="1814900"/>
            <a:ext cx="0" cy="26070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2"/>
          <p:cNvCxnSpPr/>
          <p:nvPr/>
        </p:nvCxnSpPr>
        <p:spPr>
          <a:xfrm flipH="1">
            <a:off x="3955288" y="3993846"/>
            <a:ext cx="300" cy="4233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9" name="Google Shape;279;p22"/>
          <p:cNvCxnSpPr/>
          <p:nvPr/>
        </p:nvCxnSpPr>
        <p:spPr>
          <a:xfrm rot="10800000">
            <a:off x="5398600" y="1823700"/>
            <a:ext cx="19353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22"/>
          <p:cNvSpPr txBox="1"/>
          <p:nvPr/>
        </p:nvSpPr>
        <p:spPr>
          <a:xfrm>
            <a:off x="1653875" y="2612438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653875" y="3772513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653875" y="3833563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431700" y="2645013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4" name="Google Shape;284;p22"/>
          <p:cNvCxnSpPr/>
          <p:nvPr/>
        </p:nvCxnSpPr>
        <p:spPr>
          <a:xfrm>
            <a:off x="2874801" y="3348938"/>
            <a:ext cx="10767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5" name="Google Shape;285;p22"/>
          <p:cNvSpPr txBox="1"/>
          <p:nvPr/>
        </p:nvSpPr>
        <p:spPr>
          <a:xfrm>
            <a:off x="3241100" y="1921300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3211700" y="3096750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주차 시스템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5" name="Google Shape;325;p25"/>
          <p:cNvCxnSpPr/>
          <p:nvPr/>
        </p:nvCxnSpPr>
        <p:spPr>
          <a:xfrm>
            <a:off x="2162950" y="366975"/>
            <a:ext cx="6535500" cy="111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5"/>
          <p:cNvSpPr/>
          <p:nvPr/>
        </p:nvSpPr>
        <p:spPr>
          <a:xfrm>
            <a:off x="2599028" y="2036973"/>
            <a:ext cx="1495800" cy="634800"/>
          </a:xfrm>
          <a:prstGeom prst="roundRect">
            <a:avLst>
              <a:gd name="adj" fmla="val 16667"/>
            </a:avLst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FINISH</a:t>
            </a:r>
            <a:endParaRPr sz="22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2825075" y="1603925"/>
            <a:ext cx="1043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sz="1800" b="1">
              <a:solidFill>
                <a:srgbClr val="1D437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74544" flipH="1">
            <a:off x="2700001" y="2451650"/>
            <a:ext cx="884724" cy="8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75" y="1378151"/>
            <a:ext cx="1156475" cy="2481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5" y="1283488"/>
            <a:ext cx="835700" cy="83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25"/>
          <p:cNvGrpSpPr/>
          <p:nvPr/>
        </p:nvGrpSpPr>
        <p:grpSpPr>
          <a:xfrm>
            <a:off x="258163" y="2119192"/>
            <a:ext cx="1240461" cy="1321260"/>
            <a:chOff x="2635575" y="2609430"/>
            <a:chExt cx="1240461" cy="1321260"/>
          </a:xfrm>
        </p:grpSpPr>
        <p:pic>
          <p:nvPicPr>
            <p:cNvPr id="332" name="Google Shape;3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6476" y="2609430"/>
              <a:ext cx="883199" cy="990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35575" y="2609438"/>
              <a:ext cx="1240461" cy="13212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5"/>
            <p:cNvSpPr/>
            <p:nvPr/>
          </p:nvSpPr>
          <p:spPr>
            <a:xfrm>
              <a:off x="3550675" y="2912550"/>
              <a:ext cx="289800" cy="4002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" name="Google Shape;335;p25"/>
          <p:cNvCxnSpPr/>
          <p:nvPr/>
        </p:nvCxnSpPr>
        <p:spPr>
          <a:xfrm>
            <a:off x="1817163" y="2554825"/>
            <a:ext cx="603900" cy="0"/>
          </a:xfrm>
          <a:prstGeom prst="straightConnector1">
            <a:avLst/>
          </a:prstGeom>
          <a:noFill/>
          <a:ln w="571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6" name="Google Shape;3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73271">
            <a:off x="3997963" y="2461775"/>
            <a:ext cx="1202700" cy="120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5"/>
          <p:cNvCxnSpPr/>
          <p:nvPr/>
        </p:nvCxnSpPr>
        <p:spPr>
          <a:xfrm>
            <a:off x="4371250" y="2554825"/>
            <a:ext cx="564600" cy="0"/>
          </a:xfrm>
          <a:prstGeom prst="straightConnector1">
            <a:avLst/>
          </a:prstGeom>
          <a:noFill/>
          <a:ln w="571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8" name="Google Shape;338;p25"/>
          <p:cNvCxnSpPr/>
          <p:nvPr/>
        </p:nvCxnSpPr>
        <p:spPr>
          <a:xfrm rot="10800000" flipH="1">
            <a:off x="6560050" y="1704650"/>
            <a:ext cx="467100" cy="80910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39" name="Google Shape;339;p25"/>
          <p:cNvCxnSpPr/>
          <p:nvPr/>
        </p:nvCxnSpPr>
        <p:spPr>
          <a:xfrm>
            <a:off x="6560050" y="2513750"/>
            <a:ext cx="467100" cy="80910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340" name="Google Shape;340;p25"/>
          <p:cNvSpPr/>
          <p:nvPr/>
        </p:nvSpPr>
        <p:spPr>
          <a:xfrm>
            <a:off x="7267775" y="1252101"/>
            <a:ext cx="1495800" cy="898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Parking</a:t>
            </a:r>
            <a:endParaRPr sz="19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Success</a:t>
            </a:r>
            <a:endParaRPr sz="19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7267775" y="2961501"/>
            <a:ext cx="1495800" cy="8985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Parking</a:t>
            </a:r>
            <a:endParaRPr sz="19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Failure</a:t>
            </a:r>
            <a:endParaRPr sz="19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주차 시스템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7" name="Google Shape;347;p26"/>
          <p:cNvCxnSpPr/>
          <p:nvPr/>
        </p:nvCxnSpPr>
        <p:spPr>
          <a:xfrm>
            <a:off x="2162950" y="366975"/>
            <a:ext cx="6535500" cy="111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8" name="KakaoTalk_20240609_171052589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73430" y="788276"/>
            <a:ext cx="6797137" cy="38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209" fill="hold"/>
                                        <p:tgtEl>
                                          <p:spTgt spid="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5738"/>
            <a:ext cx="9144000" cy="5092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Price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3" name="Google Shape;353;p27"/>
          <p:cNvCxnSpPr/>
          <p:nvPr/>
        </p:nvCxnSpPr>
        <p:spPr>
          <a:xfrm>
            <a:off x="1309700" y="378100"/>
            <a:ext cx="73887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7"/>
          <p:cNvGrpSpPr/>
          <p:nvPr/>
        </p:nvGrpSpPr>
        <p:grpSpPr>
          <a:xfrm>
            <a:off x="4738450" y="551225"/>
            <a:ext cx="3780900" cy="4306075"/>
            <a:chOff x="4779875" y="567200"/>
            <a:chExt cx="3780900" cy="4306075"/>
          </a:xfrm>
        </p:grpSpPr>
        <p:sp>
          <p:nvSpPr>
            <p:cNvPr id="355" name="Google Shape;355;p27"/>
            <p:cNvSpPr/>
            <p:nvPr/>
          </p:nvSpPr>
          <p:spPr>
            <a:xfrm>
              <a:off x="4779875" y="567200"/>
              <a:ext cx="3780900" cy="4221300"/>
            </a:xfrm>
            <a:prstGeom prst="roundRect">
              <a:avLst>
                <a:gd name="adj" fmla="val 923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6" name="Google Shape;356;p27"/>
            <p:cNvSpPr txBox="1"/>
            <p:nvPr/>
          </p:nvSpPr>
          <p:spPr>
            <a:xfrm>
              <a:off x="4920275" y="773475"/>
              <a:ext cx="3640500" cy="4099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압력 센서 * 2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lang="ko" sz="1800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7,920 * 2 = 15,840원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피에조 부저 *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lang="ko" sz="1800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440 * 1 = 440원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필라멘트 1kg * 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lang="ko" sz="1800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19,800원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배송비 </a:t>
              </a:r>
              <a:b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lang="ko" sz="1800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3,000 + 2,700 = 5,700원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18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-----------------------------------------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2200" b="1">
                  <a:solidFill>
                    <a:srgbClr val="1D437D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Total Cost : 41,780 원 </a:t>
              </a:r>
              <a:endParaRPr sz="22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375" name="Google Shape;310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737440" y="538941"/>
            <a:ext cx="3010795" cy="203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157;p1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19800000">
            <a:off x="311587" y="1522022"/>
            <a:ext cx="1740275" cy="171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그림 3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78000" y="2365561"/>
            <a:ext cx="1962592" cy="2210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28"/>
          <p:cNvGraphicFramePr/>
          <p:nvPr/>
        </p:nvGraphicFramePr>
        <p:xfrm>
          <a:off x="762700" y="1184625"/>
          <a:ext cx="7625525" cy="2773470"/>
        </p:xfrm>
        <a:graphic>
          <a:graphicData uri="http://schemas.openxmlformats.org/drawingml/2006/table">
            <a:tbl>
              <a:tblPr>
                <a:noFill/>
                <a:tableStyleId>{251F0078-CB7F-4C0D-B6DA-7491B9841EFD}</a:tableStyleId>
              </a:tblPr>
              <a:tblGrid>
                <a:gridCol w="20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8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8F0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1C4587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 주차</a:t>
                      </a:r>
                      <a:endParaRPr b="1">
                        <a:solidFill>
                          <a:srgbClr val="1C4587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센서 공부</a:t>
                      </a:r>
                      <a:endParaRPr sz="13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8F0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코드 구현</a:t>
                      </a:r>
                      <a:endParaRPr sz="13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통신 구현</a:t>
                      </a:r>
                      <a:endParaRPr sz="13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12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하드웨어 제작</a:t>
                      </a:r>
                      <a:endParaRPr sz="12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3D모델링 &amp; 출력</a:t>
                      </a:r>
                      <a:endParaRPr sz="13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1D437D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통합 마무리 &amp; PPT 제작</a:t>
                      </a:r>
                      <a:endParaRPr sz="1300" b="1">
                        <a:solidFill>
                          <a:srgbClr val="1D437D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8F0F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43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5" name="Google Shape;365;p28"/>
          <p:cNvCxnSpPr/>
          <p:nvPr/>
        </p:nvCxnSpPr>
        <p:spPr>
          <a:xfrm>
            <a:off x="2858350" y="1772325"/>
            <a:ext cx="699300" cy="3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28"/>
          <p:cNvCxnSpPr/>
          <p:nvPr/>
        </p:nvCxnSpPr>
        <p:spPr>
          <a:xfrm>
            <a:off x="2854975" y="3377625"/>
            <a:ext cx="1508100" cy="6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28"/>
          <p:cNvCxnSpPr/>
          <p:nvPr/>
        </p:nvCxnSpPr>
        <p:spPr>
          <a:xfrm>
            <a:off x="5983450" y="2968675"/>
            <a:ext cx="796800" cy="3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28"/>
          <p:cNvCxnSpPr/>
          <p:nvPr/>
        </p:nvCxnSpPr>
        <p:spPr>
          <a:xfrm>
            <a:off x="3557650" y="2191725"/>
            <a:ext cx="1643400" cy="6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28"/>
          <p:cNvCxnSpPr/>
          <p:nvPr/>
        </p:nvCxnSpPr>
        <p:spPr>
          <a:xfrm rot="10800000" flipH="1">
            <a:off x="4371025" y="2570400"/>
            <a:ext cx="1608600" cy="12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28"/>
          <p:cNvCxnSpPr/>
          <p:nvPr/>
        </p:nvCxnSpPr>
        <p:spPr>
          <a:xfrm rot="10800000" flipH="1">
            <a:off x="6782050" y="3777025"/>
            <a:ext cx="802800" cy="3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28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Schedule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2" name="Google Shape;372;p28"/>
          <p:cNvCxnSpPr/>
          <p:nvPr/>
        </p:nvCxnSpPr>
        <p:spPr>
          <a:xfrm>
            <a:off x="1822225" y="378000"/>
            <a:ext cx="68760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9"/>
          <p:cNvGrpSpPr/>
          <p:nvPr/>
        </p:nvGrpSpPr>
        <p:grpSpPr>
          <a:xfrm>
            <a:off x="401850" y="2848812"/>
            <a:ext cx="8184300" cy="500279"/>
            <a:chOff x="445800" y="2848850"/>
            <a:chExt cx="8184300" cy="1605000"/>
          </a:xfrm>
        </p:grpSpPr>
        <p:sp>
          <p:nvSpPr>
            <p:cNvPr id="378" name="Google Shape;378;p29"/>
            <p:cNvSpPr/>
            <p:nvPr/>
          </p:nvSpPr>
          <p:spPr>
            <a:xfrm>
              <a:off x="445800" y="2848850"/>
              <a:ext cx="8184300" cy="1605000"/>
            </a:xfrm>
            <a:prstGeom prst="roundRect">
              <a:avLst>
                <a:gd name="adj" fmla="val 16667"/>
              </a:avLst>
            </a:prstGeom>
            <a:solidFill>
              <a:srgbClr val="005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51D7"/>
                </a:solidFill>
              </a:endParaRPr>
            </a:p>
          </p:txBody>
        </p:sp>
        <p:cxnSp>
          <p:nvCxnSpPr>
            <p:cNvPr id="379" name="Google Shape;379;p29"/>
            <p:cNvCxnSpPr/>
            <p:nvPr/>
          </p:nvCxnSpPr>
          <p:spPr>
            <a:xfrm>
              <a:off x="2102800" y="2955050"/>
              <a:ext cx="0" cy="139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29"/>
            <p:cNvCxnSpPr/>
            <p:nvPr/>
          </p:nvCxnSpPr>
          <p:spPr>
            <a:xfrm>
              <a:off x="3676725" y="2955050"/>
              <a:ext cx="0" cy="139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9"/>
            <p:cNvCxnSpPr/>
            <p:nvPr/>
          </p:nvCxnSpPr>
          <p:spPr>
            <a:xfrm>
              <a:off x="5344300" y="2955050"/>
              <a:ext cx="0" cy="139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9"/>
            <p:cNvCxnSpPr/>
            <p:nvPr/>
          </p:nvCxnSpPr>
          <p:spPr>
            <a:xfrm>
              <a:off x="6931100" y="2955050"/>
              <a:ext cx="0" cy="1392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3" name="Google Shape;383;p29"/>
          <p:cNvGrpSpPr/>
          <p:nvPr/>
        </p:nvGrpSpPr>
        <p:grpSpPr>
          <a:xfrm>
            <a:off x="560400" y="1015537"/>
            <a:ext cx="8023200" cy="1701888"/>
            <a:chOff x="560400" y="1354937"/>
            <a:chExt cx="8023200" cy="1701888"/>
          </a:xfrm>
        </p:grpSpPr>
        <p:pic>
          <p:nvPicPr>
            <p:cNvPr id="384" name="Google Shape;38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7662" y="1354938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9"/>
            <p:cNvPicPr preferRelativeResize="0"/>
            <p:nvPr/>
          </p:nvPicPr>
          <p:blipFill rotWithShape="1">
            <a:blip r:embed="rId4">
              <a:alphaModFix/>
            </a:blip>
            <a:srcRect l="2166" r="2395"/>
            <a:stretch/>
          </p:blipFill>
          <p:spPr>
            <a:xfrm>
              <a:off x="2126225" y="1354937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9"/>
            <p:cNvPicPr preferRelativeResize="0"/>
            <p:nvPr/>
          </p:nvPicPr>
          <p:blipFill rotWithShape="1">
            <a:blip r:embed="rId5">
              <a:alphaModFix/>
            </a:blip>
            <a:srcRect r="12960"/>
            <a:stretch/>
          </p:blipFill>
          <p:spPr>
            <a:xfrm>
              <a:off x="5381975" y="1354938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9"/>
            <p:cNvPicPr preferRelativeResize="0"/>
            <p:nvPr/>
          </p:nvPicPr>
          <p:blipFill rotWithShape="1">
            <a:blip r:embed="rId6">
              <a:alphaModFix/>
            </a:blip>
            <a:srcRect l="5154" r="4731"/>
            <a:stretch/>
          </p:blipFill>
          <p:spPr>
            <a:xfrm>
              <a:off x="614450" y="1354938"/>
              <a:ext cx="129765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9"/>
            <p:cNvPicPr preferRelativeResize="0"/>
            <p:nvPr/>
          </p:nvPicPr>
          <p:blipFill rotWithShape="1">
            <a:blip r:embed="rId7">
              <a:alphaModFix/>
            </a:blip>
            <a:srcRect l="6764" r="6172"/>
            <a:stretch/>
          </p:blipFill>
          <p:spPr>
            <a:xfrm>
              <a:off x="3900738" y="1354938"/>
              <a:ext cx="1253676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29"/>
            <p:cNvSpPr txBox="1"/>
            <p:nvPr/>
          </p:nvSpPr>
          <p:spPr>
            <a:xfrm>
              <a:off x="560400" y="2751425"/>
              <a:ext cx="80232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권예진</a:t>
              </a:r>
              <a:r>
                <a:rPr lang="ko" sz="1800">
                  <a:solidFill>
                    <a:schemeClr val="dk2"/>
                  </a:solidFill>
                </a:rPr>
                <a:t>               </a:t>
              </a:r>
              <a:r>
                <a:rPr lang="ko" sz="18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김수하                이상윤               이정아               조하나</a:t>
              </a: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  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390" name="Google Shape;390;p29"/>
          <p:cNvSpPr txBox="1"/>
          <p:nvPr/>
        </p:nvSpPr>
        <p:spPr>
          <a:xfrm>
            <a:off x="557850" y="2869650"/>
            <a:ext cx="1371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어플 제작</a:t>
            </a:r>
            <a:endParaRPr sz="1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5417350" y="2869650"/>
            <a:ext cx="1371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헬멧 착용</a:t>
            </a:r>
            <a:endParaRPr sz="1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2161525" y="2869650"/>
            <a:ext cx="1371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출력 시스템</a:t>
            </a:r>
            <a:endParaRPr sz="1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3789438" y="2869650"/>
            <a:ext cx="1371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다중 탑승자</a:t>
            </a:r>
            <a:endParaRPr sz="1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7045250" y="2869650"/>
            <a:ext cx="1371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GPS</a:t>
            </a:r>
            <a:endParaRPr sz="1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293923" y="3515400"/>
            <a:ext cx="1765176" cy="1392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PPT 제작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킥보드 모델링 출력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다중탑승자 도움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 제작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2022675" y="3515400"/>
            <a:ext cx="16626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촬영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 제작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3650600" y="3515400"/>
            <a:ext cx="16626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편집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 제작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5223150" y="3515400"/>
            <a:ext cx="17733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킥보드 모델링&amp;출력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출력 시스템 도움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 제작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6904700" y="3515400"/>
            <a:ext cx="16626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PPT 제작 및 완성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촬영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 제작</a:t>
            </a:r>
            <a:endParaRPr sz="15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Team Member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1" name="Google Shape;401;p29"/>
          <p:cNvCxnSpPr/>
          <p:nvPr/>
        </p:nvCxnSpPr>
        <p:spPr>
          <a:xfrm>
            <a:off x="2630400" y="378000"/>
            <a:ext cx="60678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D7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1221150" y="2285400"/>
            <a:ext cx="67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Thanks for Listening!</a:t>
            </a:r>
            <a:endParaRPr sz="352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07" name="Google Shape;407;p30"/>
          <p:cNvCxnSpPr/>
          <p:nvPr/>
        </p:nvCxnSpPr>
        <p:spPr>
          <a:xfrm>
            <a:off x="3819150" y="3000350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5250" y="-10400"/>
            <a:ext cx="4194900" cy="5143500"/>
          </a:xfrm>
          <a:prstGeom prst="rect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088850" y="2218375"/>
            <a:ext cx="200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Index</a:t>
            </a:r>
            <a:endParaRPr sz="352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1339350" y="2904325"/>
            <a:ext cx="1505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" name="Google Shape;72;p14"/>
          <p:cNvGrpSpPr/>
          <p:nvPr/>
        </p:nvGrpSpPr>
        <p:grpSpPr>
          <a:xfrm>
            <a:off x="4367157" y="539745"/>
            <a:ext cx="4404916" cy="639525"/>
            <a:chOff x="4398500" y="417463"/>
            <a:chExt cx="3864300" cy="561037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4398500" y="417463"/>
              <a:ext cx="5745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3000" b="1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1</a:t>
              </a:r>
              <a:endParaRPr sz="3000" b="1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4973000" y="508400"/>
              <a:ext cx="32898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2100" b="1">
                  <a:latin typeface="Nanum Gothic"/>
                  <a:ea typeface="Nanum Gothic"/>
                  <a:cs typeface="Nanum Gothic"/>
                  <a:sym typeface="Nanum Gothic"/>
                </a:rPr>
                <a:t>As Is : Problem</a:t>
              </a:r>
              <a:endParaRPr sz="2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4367168" y="2152090"/>
            <a:ext cx="6549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sz="3000" b="1">
              <a:solidFill>
                <a:srgbClr val="0051D7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76" name="Google Shape;76;p14"/>
          <p:cNvGrpSpPr/>
          <p:nvPr/>
        </p:nvGrpSpPr>
        <p:grpSpPr>
          <a:xfrm>
            <a:off x="4367157" y="2990502"/>
            <a:ext cx="4404916" cy="648546"/>
            <a:chOff x="4398500" y="3415988"/>
            <a:chExt cx="3864300" cy="568950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4398500" y="3415988"/>
              <a:ext cx="5745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3000" b="1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4</a:t>
              </a:r>
              <a:endParaRPr sz="3000" b="1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4973000" y="3514838"/>
              <a:ext cx="32898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100" b="1">
                  <a:latin typeface="Nanum Gothic"/>
                  <a:ea typeface="Nanum Gothic"/>
                  <a:cs typeface="Nanum Gothic"/>
                  <a:sym typeface="Nanum Gothic"/>
                </a:rPr>
                <a:t>Price</a:t>
              </a: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4367157" y="3835339"/>
            <a:ext cx="4404916" cy="654958"/>
            <a:chOff x="4398500" y="4255938"/>
            <a:chExt cx="3864300" cy="574575"/>
          </a:xfrm>
        </p:grpSpPr>
        <p:sp>
          <p:nvSpPr>
            <p:cNvPr id="80" name="Google Shape;80;p14"/>
            <p:cNvSpPr txBox="1"/>
            <p:nvPr/>
          </p:nvSpPr>
          <p:spPr>
            <a:xfrm>
              <a:off x="4398500" y="4255938"/>
              <a:ext cx="5745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3000" b="1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5</a:t>
              </a:r>
              <a:endParaRPr sz="3000" b="1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4973000" y="4360413"/>
              <a:ext cx="32898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" sz="2100" b="1">
                  <a:latin typeface="Nanum Gothic"/>
                  <a:ea typeface="Nanum Gothic"/>
                  <a:cs typeface="Nanum Gothic"/>
                  <a:sym typeface="Nanum Gothic"/>
                </a:rPr>
                <a:t>Schedule</a:t>
              </a:r>
              <a:r>
                <a:rPr lang="en-US" altLang="ko-KR" sz="2100" b="1">
                  <a:latin typeface="Nanum Gothic"/>
                  <a:ea typeface="Nanum Gothic"/>
                  <a:cs typeface="Nanum Gothic"/>
                  <a:sym typeface="Nanum Gothic"/>
                </a:rPr>
                <a:t> &amp; Team Member</a:t>
              </a:r>
              <a:endParaRPr lang="ko" sz="2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82" name="Google Shape;72;p14"/>
          <p:cNvGrpSpPr/>
          <p:nvPr/>
        </p:nvGrpSpPr>
        <p:grpSpPr>
          <a:xfrm>
            <a:off x="4358823" y="1323176"/>
            <a:ext cx="4404916" cy="639525"/>
            <a:chOff x="4398500" y="417463"/>
            <a:chExt cx="3864300" cy="561037"/>
          </a:xfrm>
        </p:grpSpPr>
        <p:sp>
          <p:nvSpPr>
            <p:cNvPr id="83" name="Google Shape;73;p14"/>
            <p:cNvSpPr txBox="1"/>
            <p:nvPr/>
          </p:nvSpPr>
          <p:spPr>
            <a:xfrm>
              <a:off x="4398500" y="417463"/>
              <a:ext cx="5745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3000" b="1" i="0" u="none" strike="noStrike" kern="0" cap="none" spc="0" normalizeH="0" baseline="0">
                  <a:solidFill>
                    <a:srgbClr val="0051D7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2</a:t>
              </a:r>
            </a:p>
          </p:txBody>
        </p:sp>
        <p:sp>
          <p:nvSpPr>
            <p:cNvPr id="84" name="Google Shape;74;p14"/>
            <p:cNvSpPr txBox="1"/>
            <p:nvPr/>
          </p:nvSpPr>
          <p:spPr>
            <a:xfrm>
              <a:off x="4973000" y="508400"/>
              <a:ext cx="32898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100" b="1" i="0" u="none" strike="noStrike" kern="0" cap="none" spc="0" normalizeH="0" baseline="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To Be : User Process</a:t>
              </a:r>
            </a:p>
          </p:txBody>
        </p:sp>
      </p:grpSp>
      <p:sp>
        <p:nvSpPr>
          <p:cNvPr id="85" name="Google Shape;78;p14"/>
          <p:cNvSpPr txBox="1"/>
          <p:nvPr/>
        </p:nvSpPr>
        <p:spPr>
          <a:xfrm>
            <a:off x="5016076" y="2242257"/>
            <a:ext cx="3750043" cy="53586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100" b="1" i="0" u="none" strike="noStrike" kern="0" cap="none" spc="0" normalizeH="0" baseline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Complementary point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488888" y="791738"/>
            <a:ext cx="8166226" cy="3560028"/>
            <a:chOff x="327675" y="1252400"/>
            <a:chExt cx="8166226" cy="3560028"/>
          </a:xfrm>
        </p:grpSpPr>
        <p:pic>
          <p:nvPicPr>
            <p:cNvPr id="95" name="Google Shape;9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675" y="1252400"/>
              <a:ext cx="4244316" cy="1567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6" name="Google Shape;9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1325" y="1819756"/>
              <a:ext cx="4512576" cy="1074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7" name="Google Shape;9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88" y="2973103"/>
              <a:ext cx="6929975" cy="18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8" name="Google Shape;98;p15"/>
          <p:cNvGrpSpPr/>
          <p:nvPr/>
        </p:nvGrpSpPr>
        <p:grpSpPr>
          <a:xfrm>
            <a:off x="4327815" y="4839100"/>
            <a:ext cx="488367" cy="108000"/>
            <a:chOff x="4968500" y="3124075"/>
            <a:chExt cx="426596" cy="108000"/>
          </a:xfrm>
        </p:grpSpPr>
        <p:sp>
          <p:nvSpPr>
            <p:cNvPr id="99" name="Google Shape;99;p15"/>
            <p:cNvSpPr/>
            <p:nvPr/>
          </p:nvSpPr>
          <p:spPr>
            <a:xfrm>
              <a:off x="4968500" y="3124075"/>
              <a:ext cx="107700" cy="108000"/>
            </a:xfrm>
            <a:prstGeom prst="ellipse">
              <a:avLst/>
            </a:prstGeom>
            <a:solidFill>
              <a:srgbClr val="005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127948" y="3124075"/>
              <a:ext cx="107700" cy="108000"/>
            </a:xfrm>
            <a:prstGeom prst="ellipse">
              <a:avLst/>
            </a:prstGeom>
            <a:solidFill>
              <a:srgbClr val="005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287396" y="3124075"/>
              <a:ext cx="107700" cy="108000"/>
            </a:xfrm>
            <a:prstGeom prst="ellipse">
              <a:avLst/>
            </a:prstGeom>
            <a:solidFill>
              <a:srgbClr val="005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5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As Is : Problem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>
            <a:off x="2630400" y="378000"/>
            <a:ext cx="60678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4571988" y="1169850"/>
            <a:ext cx="4056900" cy="96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헬멧 미착용 제제 X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592113" y="3812387"/>
            <a:ext cx="4056900" cy="96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주차 구역 범위의 불확실성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1" name="Google Shape;111;p16"/>
          <p:cNvCxnSpPr>
            <a:stCxn id="112" idx="3"/>
            <a:endCxn id="110" idx="1"/>
          </p:cNvCxnSpPr>
          <p:nvPr/>
        </p:nvCxnSpPr>
        <p:spPr>
          <a:xfrm>
            <a:off x="2530813" y="2935487"/>
            <a:ext cx="2061300" cy="13575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/>
          <p:cNvCxnSpPr>
            <a:cxnSpLocks/>
            <a:endCxn id="109" idx="1"/>
          </p:cNvCxnSpPr>
          <p:nvPr/>
        </p:nvCxnSpPr>
        <p:spPr>
          <a:xfrm flipV="1">
            <a:off x="2630400" y="1650450"/>
            <a:ext cx="1941588" cy="1258673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/>
          <p:nvPr/>
        </p:nvSpPr>
        <p:spPr>
          <a:xfrm>
            <a:off x="5262913" y="710700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1D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Present</a:t>
            </a:r>
            <a:endParaRPr sz="1800">
              <a:solidFill>
                <a:srgbClr val="0051D7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4571988" y="2491125"/>
            <a:ext cx="4056900" cy="96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다중 탑승 여부 확인 X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6" name="Google Shape;116;p16"/>
          <p:cNvCxnSpPr>
            <a:cxnSpLocks/>
            <a:stCxn id="115" idx="1"/>
            <a:endCxn id="112" idx="3"/>
          </p:cNvCxnSpPr>
          <p:nvPr/>
        </p:nvCxnSpPr>
        <p:spPr>
          <a:xfrm rot="10800000">
            <a:off x="2530788" y="2935725"/>
            <a:ext cx="2041200" cy="360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73" y="2005862"/>
            <a:ext cx="1806525" cy="18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As Is : Problem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>
            <a:off x="2630400" y="378000"/>
            <a:ext cx="60678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7"/>
          <p:cNvGrpSpPr/>
          <p:nvPr/>
        </p:nvGrpSpPr>
        <p:grpSpPr>
          <a:xfrm>
            <a:off x="522232" y="882606"/>
            <a:ext cx="8056693" cy="3860448"/>
            <a:chOff x="595932" y="1123881"/>
            <a:chExt cx="8056693" cy="3860448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802345" y="1123881"/>
              <a:ext cx="1728000" cy="1728000"/>
              <a:chOff x="587057" y="1428506"/>
              <a:chExt cx="1728000" cy="1728000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587057" y="1428506"/>
                <a:ext cx="1728000" cy="17280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51D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27" name="Google Shape;127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7081" y="1668508"/>
                <a:ext cx="1247974" cy="12479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28" name="Google Shape;128;p17"/>
            <p:cNvSpPr/>
            <p:nvPr/>
          </p:nvSpPr>
          <p:spPr>
            <a:xfrm>
              <a:off x="595932" y="3082007"/>
              <a:ext cx="2064150" cy="450900"/>
            </a:xfrm>
            <a:prstGeom prst="flowChartTerminator">
              <a:avLst/>
            </a:prstGeom>
            <a:solidFill>
              <a:srgbClr val="0051D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solidFill>
                    <a:srgbClr val="F8F8F8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헬멧 착용 여부</a:t>
              </a:r>
              <a:endParaRPr sz="1600" b="1" dirty="0">
                <a:solidFill>
                  <a:srgbClr val="F8F8F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29" name="Google Shape;129;p17"/>
            <p:cNvGrpSpPr/>
            <p:nvPr/>
          </p:nvGrpSpPr>
          <p:grpSpPr>
            <a:xfrm>
              <a:off x="3486225" y="1124950"/>
              <a:ext cx="2064150" cy="2409026"/>
              <a:chOff x="3486225" y="1168475"/>
              <a:chExt cx="2064150" cy="2409026"/>
            </a:xfrm>
          </p:grpSpPr>
          <p:grpSp>
            <p:nvGrpSpPr>
              <p:cNvPr id="130" name="Google Shape;130;p17"/>
              <p:cNvGrpSpPr/>
              <p:nvPr/>
            </p:nvGrpSpPr>
            <p:grpSpPr>
              <a:xfrm>
                <a:off x="3684912" y="1168475"/>
                <a:ext cx="1728000" cy="1728000"/>
                <a:chOff x="3577650" y="1429575"/>
                <a:chExt cx="1728000" cy="1728000"/>
              </a:xfrm>
            </p:grpSpPr>
            <p:sp>
              <p:nvSpPr>
                <p:cNvPr id="131" name="Google Shape;131;p17"/>
                <p:cNvSpPr/>
                <p:nvPr/>
              </p:nvSpPr>
              <p:spPr>
                <a:xfrm>
                  <a:off x="3577650" y="1429575"/>
                  <a:ext cx="1728000" cy="1728000"/>
                </a:xfrm>
                <a:prstGeom prst="ellipse">
                  <a:avLst/>
                </a:prstGeom>
                <a:solidFill>
                  <a:schemeClr val="lt1"/>
                </a:solidFill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32" name="Google Shape;132;p1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725028" y="1576950"/>
                  <a:ext cx="1433251" cy="1433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cxnSp>
              <p:nvCxnSpPr>
                <p:cNvPr id="133" name="Google Shape;133;p17"/>
                <p:cNvCxnSpPr/>
                <p:nvPr/>
              </p:nvCxnSpPr>
              <p:spPr>
                <a:xfrm flipH="1">
                  <a:off x="3862525" y="1694800"/>
                  <a:ext cx="1214100" cy="1243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34" name="Google Shape;134;p17"/>
              <p:cNvSpPr/>
              <p:nvPr/>
            </p:nvSpPr>
            <p:spPr>
              <a:xfrm>
                <a:off x="3486225" y="3126601"/>
                <a:ext cx="2064150" cy="450900"/>
              </a:xfrm>
              <a:prstGeom prst="flowChartTerminator">
                <a:avLst/>
              </a:prstGeom>
              <a:solidFill>
                <a:srgbClr val="0051D7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 b="1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다중 탑승 방지</a:t>
                </a:r>
                <a:endParaRPr sz="16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135" name="Google Shape;135;p17"/>
            <p:cNvGrpSpPr/>
            <p:nvPr/>
          </p:nvGrpSpPr>
          <p:grpSpPr>
            <a:xfrm>
              <a:off x="6461105" y="1127434"/>
              <a:ext cx="2064150" cy="2405473"/>
              <a:chOff x="6478505" y="1170959"/>
              <a:chExt cx="2064150" cy="2405473"/>
            </a:xfrm>
          </p:grpSpPr>
          <p:grpSp>
            <p:nvGrpSpPr>
              <p:cNvPr id="136" name="Google Shape;136;p17"/>
              <p:cNvGrpSpPr/>
              <p:nvPr/>
            </p:nvGrpSpPr>
            <p:grpSpPr>
              <a:xfrm>
                <a:off x="6584879" y="1170959"/>
                <a:ext cx="1728000" cy="1728000"/>
                <a:chOff x="6354366" y="1432059"/>
                <a:chExt cx="1728000" cy="1728000"/>
              </a:xfrm>
            </p:grpSpPr>
            <p:sp>
              <p:nvSpPr>
                <p:cNvPr id="137" name="Google Shape;137;p17"/>
                <p:cNvSpPr/>
                <p:nvPr/>
              </p:nvSpPr>
              <p:spPr>
                <a:xfrm>
                  <a:off x="6354366" y="1432059"/>
                  <a:ext cx="1728000" cy="1728000"/>
                </a:xfrm>
                <a:prstGeom prst="ellipse">
                  <a:avLst/>
                </a:prstGeom>
                <a:solidFill>
                  <a:schemeClr val="lt1"/>
                </a:solidFill>
                <a:ln w="38100" cap="flat" cmpd="sng">
                  <a:solidFill>
                    <a:srgbClr val="0051D7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38" name="Google Shape;138;p1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657393" y="1735086"/>
                  <a:ext cx="1121949" cy="11219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sp>
            <p:nvSpPr>
              <p:cNvPr id="139" name="Google Shape;139;p17"/>
              <p:cNvSpPr/>
              <p:nvPr/>
            </p:nvSpPr>
            <p:spPr>
              <a:xfrm>
                <a:off x="6478505" y="3125532"/>
                <a:ext cx="2064150" cy="450900"/>
              </a:xfrm>
              <a:prstGeom prst="flowChartTerminator">
                <a:avLst/>
              </a:prstGeom>
              <a:solidFill>
                <a:srgbClr val="0051D7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 b="1" dirty="0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주차 시스템</a:t>
                </a:r>
                <a:endParaRPr sz="1600" b="1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40" name="Google Shape;140;p17"/>
            <p:cNvSpPr txBox="1"/>
            <p:nvPr/>
          </p:nvSpPr>
          <p:spPr>
            <a:xfrm>
              <a:off x="638775" y="3592650"/>
              <a:ext cx="1871100" cy="12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847827" y="3730929"/>
              <a:ext cx="1637036" cy="1183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헬멧 착용</a:t>
              </a: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감지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턱끈 잠금</a:t>
              </a: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여부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3511881" y="3720769"/>
              <a:ext cx="2074062" cy="12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하중 </a:t>
              </a: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110kg 이상</a:t>
              </a: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감지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2인 이상 탑승 감지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(초음파 거리)</a:t>
              </a:r>
              <a:endParaRPr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6336568" y="3730929"/>
              <a:ext cx="2316057" cy="12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스쿠터의 </a:t>
              </a: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GPS 데이터 </a:t>
              </a:r>
              <a:br>
                <a:rPr lang="en-US" alt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실시간 수집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매핑된 주차 구역</a:t>
              </a:r>
              <a:r>
                <a:rPr lang="ko" sz="1500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에 주차</a:t>
              </a:r>
              <a:endParaRPr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44" name="Google Shape;144;p17"/>
            <p:cNvCxnSpPr/>
            <p:nvPr/>
          </p:nvCxnSpPr>
          <p:spPr>
            <a:xfrm>
              <a:off x="1582982" y="4112957"/>
              <a:ext cx="0" cy="157200"/>
            </a:xfrm>
            <a:prstGeom prst="straightConnector1">
              <a:avLst/>
            </a:prstGeom>
            <a:noFill/>
            <a:ln w="19050" cap="flat" cmpd="sng">
              <a:solidFill>
                <a:srgbClr val="0051D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5" name="Google Shape;145;p17"/>
            <p:cNvCxnSpPr/>
            <p:nvPr/>
          </p:nvCxnSpPr>
          <p:spPr>
            <a:xfrm>
              <a:off x="4518300" y="4114026"/>
              <a:ext cx="0" cy="157200"/>
            </a:xfrm>
            <a:prstGeom prst="straightConnector1">
              <a:avLst/>
            </a:prstGeom>
            <a:noFill/>
            <a:ln w="19050" cap="flat" cmpd="sng">
              <a:solidFill>
                <a:srgbClr val="0051D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17"/>
            <p:cNvCxnSpPr/>
            <p:nvPr/>
          </p:nvCxnSpPr>
          <p:spPr>
            <a:xfrm>
              <a:off x="7493180" y="4343982"/>
              <a:ext cx="0" cy="157200"/>
            </a:xfrm>
            <a:prstGeom prst="straightConnector1">
              <a:avLst/>
            </a:prstGeom>
            <a:noFill/>
            <a:ln w="19050" cap="flat" cmpd="sng">
              <a:solidFill>
                <a:srgbClr val="0051D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7" name="Google Shape;147;p17"/>
          <p:cNvSpPr txBox="1"/>
          <p:nvPr/>
        </p:nvSpPr>
        <p:spPr>
          <a:xfrm>
            <a:off x="172525" y="100325"/>
            <a:ext cx="34488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To Be : User Process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8" name="Google Shape;148;p17"/>
          <p:cNvCxnSpPr/>
          <p:nvPr/>
        </p:nvCxnSpPr>
        <p:spPr>
          <a:xfrm>
            <a:off x="3562942" y="378149"/>
            <a:ext cx="5135207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헬멧 착용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4" name="Google Shape;154;p18"/>
          <p:cNvCxnSpPr/>
          <p:nvPr/>
        </p:nvCxnSpPr>
        <p:spPr>
          <a:xfrm>
            <a:off x="2483825" y="378000"/>
            <a:ext cx="62145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92" y="2001973"/>
            <a:ext cx="1375833" cy="133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4452012" y="1415973"/>
            <a:ext cx="2083780" cy="895219"/>
          </a:xfrm>
          <a:prstGeom prst="roundRect">
            <a:avLst>
              <a:gd name="adj" fmla="val 16667"/>
            </a:avLst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헬멧 착용 여부 확인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2055">
            <a:off x="1881176" y="1824834"/>
            <a:ext cx="1066452" cy="104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4452012" y="3223937"/>
            <a:ext cx="2083780" cy="895219"/>
          </a:xfrm>
          <a:prstGeom prst="roundRect">
            <a:avLst>
              <a:gd name="adj" fmla="val 16667"/>
            </a:avLst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턱끈 버클 잠금 확인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3" name="Google Shape;163;p18"/>
          <p:cNvCxnSpPr/>
          <p:nvPr/>
        </p:nvCxnSpPr>
        <p:spPr>
          <a:xfrm>
            <a:off x="1579625" y="2800557"/>
            <a:ext cx="200252" cy="0"/>
          </a:xfrm>
          <a:prstGeom prst="straightConnector1">
            <a:avLst/>
          </a:prstGeom>
          <a:noFill/>
          <a:ln w="28575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1780055" y="2028266"/>
            <a:ext cx="0" cy="1643192"/>
          </a:xfrm>
          <a:prstGeom prst="straightConnector1">
            <a:avLst/>
          </a:prstGeom>
          <a:noFill/>
          <a:ln w="28575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8"/>
          <p:cNvCxnSpPr/>
          <p:nvPr/>
        </p:nvCxnSpPr>
        <p:spPr>
          <a:xfrm>
            <a:off x="1773105" y="2034997"/>
            <a:ext cx="1071492" cy="0"/>
          </a:xfrm>
          <a:prstGeom prst="straightConnector1">
            <a:avLst/>
          </a:prstGeom>
          <a:noFill/>
          <a:ln w="28575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6" name="Google Shape;166;p18"/>
          <p:cNvCxnSpPr/>
          <p:nvPr/>
        </p:nvCxnSpPr>
        <p:spPr>
          <a:xfrm>
            <a:off x="1773105" y="3671532"/>
            <a:ext cx="1071492" cy="0"/>
          </a:xfrm>
          <a:prstGeom prst="straightConnector1">
            <a:avLst/>
          </a:prstGeom>
          <a:noFill/>
          <a:ln w="28575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7" name="Google Shape;167;p1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962491" y="3739935"/>
            <a:ext cx="692791" cy="67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2030880" y="1372563"/>
            <a:ext cx="556062" cy="556038"/>
          </a:xfrm>
          <a:prstGeom prst="ellipse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25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030880" y="3005277"/>
            <a:ext cx="556062" cy="556038"/>
          </a:xfrm>
          <a:prstGeom prst="ellipse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25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170" name="Google Shape;170;p18"/>
          <p:cNvGrpSpPr/>
          <p:nvPr/>
        </p:nvGrpSpPr>
        <p:grpSpPr>
          <a:xfrm>
            <a:off x="6643761" y="1896216"/>
            <a:ext cx="603989" cy="1643105"/>
            <a:chOff x="6525900" y="1974370"/>
            <a:chExt cx="603989" cy="1643105"/>
          </a:xfrm>
        </p:grpSpPr>
        <p:cxnSp>
          <p:nvCxnSpPr>
            <p:cNvPr id="171" name="Google Shape;171;p18"/>
            <p:cNvCxnSpPr/>
            <p:nvPr/>
          </p:nvCxnSpPr>
          <p:spPr>
            <a:xfrm>
              <a:off x="6929494" y="1974370"/>
              <a:ext cx="0" cy="1643100"/>
            </a:xfrm>
            <a:prstGeom prst="straightConnector1">
              <a:avLst/>
            </a:prstGeom>
            <a:noFill/>
            <a:ln w="28575" cap="flat" cmpd="sng">
              <a:solidFill>
                <a:srgbClr val="1D43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8"/>
            <p:cNvCxnSpPr/>
            <p:nvPr/>
          </p:nvCxnSpPr>
          <p:spPr>
            <a:xfrm>
              <a:off x="6929489" y="2795936"/>
              <a:ext cx="200400" cy="0"/>
            </a:xfrm>
            <a:prstGeom prst="straightConnector1">
              <a:avLst/>
            </a:prstGeom>
            <a:noFill/>
            <a:ln w="28575" cap="flat" cmpd="sng">
              <a:solidFill>
                <a:srgbClr val="1D43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8"/>
            <p:cNvCxnSpPr/>
            <p:nvPr/>
          </p:nvCxnSpPr>
          <p:spPr>
            <a:xfrm>
              <a:off x="6525900" y="1980175"/>
              <a:ext cx="411900" cy="0"/>
            </a:xfrm>
            <a:prstGeom prst="straightConnector1">
              <a:avLst/>
            </a:prstGeom>
            <a:noFill/>
            <a:ln w="28575" cap="flat" cmpd="sng">
              <a:solidFill>
                <a:srgbClr val="1D43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8"/>
            <p:cNvCxnSpPr/>
            <p:nvPr/>
          </p:nvCxnSpPr>
          <p:spPr>
            <a:xfrm>
              <a:off x="6525900" y="3617475"/>
              <a:ext cx="411900" cy="0"/>
            </a:xfrm>
            <a:prstGeom prst="straightConnector1">
              <a:avLst/>
            </a:prstGeom>
            <a:noFill/>
            <a:ln w="28575" cap="flat" cmpd="sng">
              <a:solidFill>
                <a:srgbClr val="1D43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" name="Google Shape;175;p18"/>
          <p:cNvSpPr/>
          <p:nvPr/>
        </p:nvSpPr>
        <p:spPr>
          <a:xfrm>
            <a:off x="7355736" y="2492321"/>
            <a:ext cx="1626000" cy="450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Helmet ON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2092" y="3465496"/>
            <a:ext cx="1499993" cy="364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7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Helmet</a:t>
            </a:r>
            <a:r>
              <a:rPr lang="ko-KR" altLang="en-US" sz="17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7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OFF</a:t>
            </a:r>
          </a:p>
        </p:txBody>
      </p:sp>
      <p:sp>
        <p:nvSpPr>
          <p:cNvPr id="177" name="Google Shape;177;p18"/>
          <p:cNvSpPr txBox="1"/>
          <p:nvPr/>
        </p:nvSpPr>
        <p:spPr>
          <a:xfrm>
            <a:off x="7646886" y="2077596"/>
            <a:ext cx="1043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sz="1800" b="1">
              <a:solidFill>
                <a:srgbClr val="1D437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Google Shape;15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075" y="1222745"/>
            <a:ext cx="1375788" cy="133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991065" y="3048765"/>
            <a:ext cx="1236858" cy="119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헬멧 착용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5" name="Google Shape;215;p20"/>
          <p:cNvCxnSpPr/>
          <p:nvPr/>
        </p:nvCxnSpPr>
        <p:spPr>
          <a:xfrm>
            <a:off x="2483825" y="378000"/>
            <a:ext cx="62145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KakaoTalk_20240609_171018690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220747" y="895487"/>
            <a:ext cx="6702505" cy="377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125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헬멧 착용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2483825" y="378000"/>
            <a:ext cx="6214500" cy="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9"/>
          <p:cNvSpPr/>
          <p:nvPr/>
        </p:nvSpPr>
        <p:spPr>
          <a:xfrm>
            <a:off x="618109" y="1006675"/>
            <a:ext cx="1385700" cy="599100"/>
          </a:xfrm>
          <a:prstGeom prst="ellipse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11291" y="1877471"/>
            <a:ext cx="1599300" cy="356400"/>
          </a:xfrm>
          <a:prstGeom prst="parallelogram">
            <a:avLst>
              <a:gd name="adj" fmla="val 25000"/>
            </a:avLst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Nanum Gothic"/>
                <a:ea typeface="Nanum Gothic"/>
                <a:cs typeface="Nanum Gothic"/>
                <a:sym typeface="Nanum Gothic"/>
              </a:rPr>
              <a:t>압력센서</a:t>
            </a:r>
            <a:endParaRPr sz="11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11290" y="2505565"/>
            <a:ext cx="1599300" cy="356400"/>
          </a:xfrm>
          <a:prstGeom prst="parallelogram">
            <a:avLst>
              <a:gd name="adj" fmla="val 25000"/>
            </a:avLst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버튼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3286513" y="1083846"/>
            <a:ext cx="2463025" cy="684479"/>
          </a:xfrm>
          <a:prstGeom prst="flowChartDecision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압력센서 &amp; 버튼 Pressed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3489325" y="2037738"/>
            <a:ext cx="20574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서버 전송 변수 = 1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3286500" y="3077559"/>
            <a:ext cx="2463025" cy="684479"/>
          </a:xfrm>
          <a:prstGeom prst="flowChartDecision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TAS가 Upload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3489338" y="4043863"/>
            <a:ext cx="20574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서버 전송 변수 -&gt; 서버에 전송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6397750" y="2636100"/>
            <a:ext cx="2057400" cy="356400"/>
          </a:xfrm>
          <a:prstGeom prst="rect">
            <a:avLst/>
          </a:prstGeom>
          <a:noFill/>
          <a:ln w="27940" cap="flat" cmpd="sng">
            <a:solidFill>
              <a:srgbClr val="005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Nanum Gothic"/>
                <a:ea typeface="Nanum Gothic"/>
                <a:cs typeface="Nanum Gothic"/>
                <a:sym typeface="Nanum Gothic"/>
              </a:rPr>
              <a:t>서버 전송 변수 = 0</a:t>
            </a:r>
            <a:endParaRPr sz="11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2" name="Google Shape;192;p19"/>
          <p:cNvCxnSpPr>
            <a:stCxn id="184" idx="4"/>
            <a:endCxn id="185" idx="0"/>
          </p:cNvCxnSpPr>
          <p:nvPr/>
        </p:nvCxnSpPr>
        <p:spPr>
          <a:xfrm flipH="1">
            <a:off x="1310941" y="1605775"/>
            <a:ext cx="18" cy="271696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1310959" y="2203288"/>
            <a:ext cx="0" cy="2718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4518059" y="1737750"/>
            <a:ext cx="0" cy="2718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19"/>
          <p:cNvCxnSpPr>
            <a:endCxn id="189" idx="0"/>
          </p:cNvCxnSpPr>
          <p:nvPr/>
        </p:nvCxnSpPr>
        <p:spPr>
          <a:xfrm>
            <a:off x="4518013" y="2381859"/>
            <a:ext cx="0" cy="6957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4518059" y="3743900"/>
            <a:ext cx="0" cy="2718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19"/>
          <p:cNvCxnSpPr>
            <a:stCxn id="186" idx="4"/>
          </p:cNvCxnSpPr>
          <p:nvPr/>
        </p:nvCxnSpPr>
        <p:spPr>
          <a:xfrm>
            <a:off x="1310940" y="2861965"/>
            <a:ext cx="0" cy="3225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9"/>
          <p:cNvCxnSpPr/>
          <p:nvPr/>
        </p:nvCxnSpPr>
        <p:spPr>
          <a:xfrm>
            <a:off x="1310950" y="3143200"/>
            <a:ext cx="12288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9"/>
          <p:cNvCxnSpPr/>
          <p:nvPr/>
        </p:nvCxnSpPr>
        <p:spPr>
          <a:xfrm rot="10800000" flipH="1">
            <a:off x="2533100" y="1399600"/>
            <a:ext cx="600" cy="17436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9"/>
          <p:cNvCxnSpPr>
            <a:endCxn id="187" idx="1"/>
          </p:cNvCxnSpPr>
          <p:nvPr/>
        </p:nvCxnSpPr>
        <p:spPr>
          <a:xfrm>
            <a:off x="2524513" y="1424886"/>
            <a:ext cx="762000" cy="12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19"/>
          <p:cNvCxnSpPr/>
          <p:nvPr/>
        </p:nvCxnSpPr>
        <p:spPr>
          <a:xfrm>
            <a:off x="5749550" y="1395513"/>
            <a:ext cx="12288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9"/>
          <p:cNvCxnSpPr/>
          <p:nvPr/>
        </p:nvCxnSpPr>
        <p:spPr>
          <a:xfrm>
            <a:off x="6978350" y="1394225"/>
            <a:ext cx="0" cy="119160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19"/>
          <p:cNvCxnSpPr/>
          <p:nvPr/>
        </p:nvCxnSpPr>
        <p:spPr>
          <a:xfrm rot="10800000">
            <a:off x="4542550" y="2765150"/>
            <a:ext cx="1855200" cy="0"/>
          </a:xfrm>
          <a:prstGeom prst="straightConnector1">
            <a:avLst/>
          </a:prstGeom>
          <a:noFill/>
          <a:ln w="1905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6" name="Google Shape;206;p19"/>
          <p:cNvSpPr txBox="1"/>
          <p:nvPr/>
        </p:nvSpPr>
        <p:spPr>
          <a:xfrm>
            <a:off x="4542550" y="1684075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6154025" y="1133425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4518050" y="3681275"/>
            <a:ext cx="6759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8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/>
        </p:nvSpPr>
        <p:spPr>
          <a:xfrm>
            <a:off x="172525" y="100325"/>
            <a:ext cx="2715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51D7"/>
                </a:solidFill>
                <a:latin typeface="Nanum Gothic"/>
                <a:ea typeface="Nanum Gothic"/>
                <a:cs typeface="Nanum Gothic"/>
                <a:sym typeface="Nanum Gothic"/>
              </a:rPr>
              <a:t>다중 탑승자 여부</a:t>
            </a:r>
            <a:endParaRPr sz="2500" b="1">
              <a:solidFill>
                <a:srgbClr val="0051D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1" name="Google Shape;221;p21"/>
          <p:cNvCxnSpPr/>
          <p:nvPr/>
        </p:nvCxnSpPr>
        <p:spPr>
          <a:xfrm>
            <a:off x="2682500" y="377350"/>
            <a:ext cx="6015900" cy="600"/>
          </a:xfrm>
          <a:prstGeom prst="straightConnector1">
            <a:avLst/>
          </a:prstGeom>
          <a:noFill/>
          <a:ln w="28575" cap="flat" cmpd="sng">
            <a:solidFill>
              <a:srgbClr val="0051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01" y="2388655"/>
            <a:ext cx="883199" cy="99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5300" y="2388663"/>
            <a:ext cx="1240461" cy="132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52058">
            <a:off x="1947156" y="1977936"/>
            <a:ext cx="1000195" cy="984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1"/>
          <p:cNvCxnSpPr/>
          <p:nvPr/>
        </p:nvCxnSpPr>
        <p:spPr>
          <a:xfrm>
            <a:off x="1664340" y="2893039"/>
            <a:ext cx="1878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1"/>
          <p:cNvCxnSpPr/>
          <p:nvPr/>
        </p:nvCxnSpPr>
        <p:spPr>
          <a:xfrm>
            <a:off x="1852318" y="2168729"/>
            <a:ext cx="0" cy="154080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1"/>
          <p:cNvCxnSpPr/>
          <p:nvPr/>
        </p:nvCxnSpPr>
        <p:spPr>
          <a:xfrm>
            <a:off x="1845799" y="2175042"/>
            <a:ext cx="10050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8" name="Google Shape;228;p21"/>
          <p:cNvCxnSpPr/>
          <p:nvPr/>
        </p:nvCxnSpPr>
        <p:spPr>
          <a:xfrm>
            <a:off x="1845799" y="3709902"/>
            <a:ext cx="10050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" name="Google Shape;229;p21"/>
          <p:cNvSpPr/>
          <p:nvPr/>
        </p:nvSpPr>
        <p:spPr>
          <a:xfrm>
            <a:off x="2087559" y="1553764"/>
            <a:ext cx="521700" cy="521400"/>
          </a:xfrm>
          <a:prstGeom prst="ellipse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sz="25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2087559" y="3085040"/>
            <a:ext cx="521700" cy="521400"/>
          </a:xfrm>
          <a:prstGeom prst="ellipse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sz="25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00000">
            <a:off x="1845806" y="3577194"/>
            <a:ext cx="1005022" cy="10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6046" y="1279830"/>
            <a:ext cx="1288951" cy="137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549" y="1459560"/>
            <a:ext cx="786851" cy="8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53" y="1459560"/>
            <a:ext cx="786851" cy="8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35706" y="3367885"/>
            <a:ext cx="1288951" cy="137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209" y="3547615"/>
            <a:ext cx="786851" cy="8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313" y="3547615"/>
            <a:ext cx="786851" cy="8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2016" y="823575"/>
            <a:ext cx="521644" cy="52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 rot="703904">
            <a:off x="3179287" y="3946690"/>
            <a:ext cx="95903" cy="214936"/>
          </a:xfrm>
          <a:prstGeom prst="rect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 rot="-10743">
            <a:off x="4304475" y="3972079"/>
            <a:ext cx="96000" cy="215400"/>
          </a:xfrm>
          <a:prstGeom prst="rect">
            <a:avLst/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474261" y="1480890"/>
            <a:ext cx="1954500" cy="839700"/>
          </a:xfrm>
          <a:prstGeom prst="roundRect">
            <a:avLst>
              <a:gd name="adj" fmla="val 16667"/>
            </a:avLst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스쿠터 발판에 가해지는 무게 측정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4474261" y="3568956"/>
            <a:ext cx="1954500" cy="839700"/>
          </a:xfrm>
          <a:prstGeom prst="roundRect">
            <a:avLst>
              <a:gd name="adj" fmla="val 16667"/>
            </a:avLst>
          </a:prstGeom>
          <a:solidFill>
            <a:srgbClr val="0051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초음파 센서와 사람 사이 간격 측정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00">
            <a:off x="3488687" y="2946287"/>
            <a:ext cx="632594" cy="632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1"/>
          <p:cNvCxnSpPr>
            <a:endCxn id="235" idx="3"/>
          </p:cNvCxnSpPr>
          <p:nvPr/>
        </p:nvCxnSpPr>
        <p:spPr>
          <a:xfrm rot="10800000" flipH="1">
            <a:off x="2811406" y="4054337"/>
            <a:ext cx="324300" cy="59700"/>
          </a:xfrm>
          <a:prstGeom prst="straightConnector1">
            <a:avLst/>
          </a:prstGeom>
          <a:noFill/>
          <a:ln w="9525" cap="flat" cmpd="sng">
            <a:solidFill>
              <a:srgbClr val="0051D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1"/>
          <p:cNvCxnSpPr>
            <a:endCxn id="240" idx="1"/>
          </p:cNvCxnSpPr>
          <p:nvPr/>
        </p:nvCxnSpPr>
        <p:spPr>
          <a:xfrm rot="10800000" flipH="1">
            <a:off x="2811376" y="4079929"/>
            <a:ext cx="1493100" cy="75900"/>
          </a:xfrm>
          <a:prstGeom prst="straightConnector1">
            <a:avLst/>
          </a:prstGeom>
          <a:noFill/>
          <a:ln w="9525" cap="flat" cmpd="sng">
            <a:solidFill>
              <a:srgbClr val="0051D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1"/>
          <p:cNvCxnSpPr/>
          <p:nvPr/>
        </p:nvCxnSpPr>
        <p:spPr>
          <a:xfrm>
            <a:off x="6931600" y="1971750"/>
            <a:ext cx="0" cy="188100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1"/>
          <p:cNvCxnSpPr/>
          <p:nvPr/>
        </p:nvCxnSpPr>
        <p:spPr>
          <a:xfrm>
            <a:off x="6931589" y="2883811"/>
            <a:ext cx="2004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1"/>
          <p:cNvCxnSpPr/>
          <p:nvPr/>
        </p:nvCxnSpPr>
        <p:spPr>
          <a:xfrm>
            <a:off x="6528000" y="1966275"/>
            <a:ext cx="4119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1"/>
          <p:cNvCxnSpPr/>
          <p:nvPr/>
        </p:nvCxnSpPr>
        <p:spPr>
          <a:xfrm>
            <a:off x="6528000" y="3855100"/>
            <a:ext cx="411900" cy="0"/>
          </a:xfrm>
          <a:prstGeom prst="straightConnector1">
            <a:avLst/>
          </a:prstGeom>
          <a:noFill/>
          <a:ln w="38100" cap="flat" cmpd="sng">
            <a:solidFill>
              <a:srgbClr val="1D43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1"/>
          <p:cNvSpPr/>
          <p:nvPr/>
        </p:nvSpPr>
        <p:spPr>
          <a:xfrm>
            <a:off x="7239975" y="2658350"/>
            <a:ext cx="1626000" cy="450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Weight ON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7531125" y="2243625"/>
            <a:ext cx="1043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1D437D"/>
                </a:solidFill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endParaRPr sz="1800" b="1">
              <a:solidFill>
                <a:srgbClr val="1D437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280400" y="2691775"/>
            <a:ext cx="289800" cy="400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4074025" y="1629400"/>
            <a:ext cx="289800" cy="400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4113850" y="3822350"/>
            <a:ext cx="183900" cy="252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72525" y="3723050"/>
            <a:ext cx="1626000" cy="4509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Weight OFF</a:t>
            </a:r>
            <a:endParaRPr/>
          </a:p>
        </p:txBody>
      </p:sp>
      <p:pic>
        <p:nvPicPr>
          <p:cNvPr id="256" name="Google Shape;167;p18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1314029" y="1009597"/>
            <a:ext cx="692791" cy="67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20;p21"/>
          <p:cNvSpPr txBox="1"/>
          <p:nvPr/>
        </p:nvSpPr>
        <p:spPr>
          <a:xfrm>
            <a:off x="1934401" y="1059106"/>
            <a:ext cx="1065971" cy="45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kumimoji="0" lang="ko-KR" altLang="en-US" sz="1500" b="1" i="0" u="none" strike="noStrike" kern="0" cap="none" spc="0" normalizeH="0" baseline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버튼 대체</a:t>
            </a:r>
            <a:r>
              <a:rPr kumimoji="0" lang="en-US" altLang="ko-KR" sz="1500" b="1" i="0" u="none" strike="noStrike" kern="0" cap="none" spc="0" normalizeH="0" baseline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394</Words>
  <Application>Microsoft Office PowerPoint</Application>
  <PresentationFormat>화면 슬라이드 쇼(16:9)</PresentationFormat>
  <Paragraphs>153</Paragraphs>
  <Slides>19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 Gothic</vt:lpstr>
      <vt:lpstr>NanumGothicExtraBold</vt:lpstr>
      <vt:lpstr>Arial</vt:lpstr>
      <vt:lpstr>Simple Light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권예진</cp:lastModifiedBy>
  <cp:revision>43</cp:revision>
  <dcterms:modified xsi:type="dcterms:W3CDTF">2024-06-12T13:15:47Z</dcterms:modified>
  <cp:version/>
</cp:coreProperties>
</file>